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2" r:id="rId2"/>
    <p:sldId id="320" r:id="rId3"/>
    <p:sldId id="321" r:id="rId4"/>
    <p:sldId id="322" r:id="rId5"/>
    <p:sldId id="324" r:id="rId6"/>
    <p:sldId id="303" r:id="rId7"/>
    <p:sldId id="306" r:id="rId8"/>
    <p:sldId id="307" r:id="rId9"/>
    <p:sldId id="325" r:id="rId10"/>
    <p:sldId id="326" r:id="rId11"/>
    <p:sldId id="328" r:id="rId12"/>
    <p:sldId id="329" r:id="rId13"/>
    <p:sldId id="301" r:id="rId14"/>
    <p:sldId id="308" r:id="rId15"/>
    <p:sldId id="309" r:id="rId16"/>
    <p:sldId id="276" r:id="rId17"/>
    <p:sldId id="310" r:id="rId18"/>
    <p:sldId id="330" r:id="rId19"/>
    <p:sldId id="331" r:id="rId20"/>
    <p:sldId id="282" r:id="rId21"/>
    <p:sldId id="311" r:id="rId22"/>
    <p:sldId id="284" r:id="rId23"/>
    <p:sldId id="315" r:id="rId24"/>
    <p:sldId id="283" r:id="rId25"/>
    <p:sldId id="317" r:id="rId26"/>
    <p:sldId id="316" r:id="rId27"/>
    <p:sldId id="318" r:id="rId2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3DB20E"/>
    <a:srgbClr val="F40CE3"/>
    <a:srgbClr val="9B256B"/>
    <a:srgbClr val="3366CC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6" autoAdjust="0"/>
    <p:restoredTop sz="94660"/>
  </p:normalViewPr>
  <p:slideViewPr>
    <p:cSldViewPr>
      <p:cViewPr varScale="1">
        <p:scale>
          <a:sx n="77" d="100"/>
          <a:sy n="77" d="100"/>
        </p:scale>
        <p:origin x="-13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F5AFF6-F8BC-4DC7-A190-66667700A1C7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3184F38-B6ED-4164-852D-B6D6A4507B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20750-AAB8-495B-A965-71619B961697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DBBDA-B434-43BC-8938-5C29C8672F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064BE-0E30-442F-B071-38F407E7A72A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01923-08EB-448D-A0FC-488598588D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03BE3-6731-4787-B10E-9AC5F930F8E9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8AB34-24C2-4082-BEA9-F1D585C729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6AC55-1297-4E9F-B12C-1172C3DA864F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C793-F5B8-4C21-96B3-2CF8AC42D0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87246-025A-4D76-A943-B91BB5422560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A7C08-09D4-48BA-93A5-39D411178C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858DB-7949-4C5F-BF71-6E37749D5811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5020-6B5D-4B9A-9645-0D6CC8D2D5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2BC54-98B8-42CE-A18B-0E1CC759A548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0B971-4708-489A-91E4-D9DE9F400E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9E181-4BAD-4363-8968-FC1C385B247C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6D302-1647-4547-AB57-372B157454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C34D-CC37-4033-BF4C-CB5DC41ED0F4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495CD-C65C-4D05-B7AA-4CBF6D42BA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D071C-EF2B-4CE6-96DB-879E9AF6B896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2F58D-3618-477C-9D6B-9D70608E5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453B4-4378-4EBF-A240-AD7FD8E32B82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C377-9E43-4DD5-A2CF-48184C0EE6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2735A-0F8C-48CC-8CF2-1DD9B3EB76B9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F04D1-FB2F-4E05-AFC2-E2DB82D9C2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50C7FC-170E-4E3D-A64D-54F042FB239E}" type="datetimeFigureOut">
              <a:rPr lang="ru-RU"/>
              <a:pPr>
                <a:defRPr/>
              </a:pPr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4395F1E-B1FD-4DA9-849C-C89D77BF20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 flipV="1">
            <a:off x="1714500" y="642938"/>
            <a:ext cx="2828925" cy="2000250"/>
          </a:xfrm>
        </p:spPr>
        <p:txBody>
          <a:bodyPr/>
          <a:lstStyle/>
          <a:p>
            <a:pPr eaLnBrk="1" hangingPunct="1"/>
            <a:endParaRPr lang="ru-RU" altLang="ru-RU" sz="4800" smtClean="0">
              <a:solidFill>
                <a:srgbClr val="000099"/>
              </a:solidFill>
            </a:endParaRP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4000500" y="2714625"/>
            <a:ext cx="485775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uk-UA" altLang="ru-RU" sz="7400" b="1">
                <a:solidFill>
                  <a:srgbClr val="3366CC"/>
                </a:solidFill>
                <a:latin typeface="Monotype Corsiva" pitchFamily="66" charset="0"/>
              </a:rPr>
              <a:t>«</a:t>
            </a:r>
            <a:r>
              <a:rPr lang="uk-UA" sz="6000" b="1" i="1">
                <a:solidFill>
                  <a:srgbClr val="FF0000"/>
                </a:solidFill>
              </a:rPr>
              <a:t>Ч</a:t>
            </a:r>
            <a:r>
              <a:rPr lang="uk-UA" sz="6000" b="1" i="1">
                <a:solidFill>
                  <a:srgbClr val="00B050"/>
                </a:solidFill>
              </a:rPr>
              <a:t>а</a:t>
            </a:r>
            <a:r>
              <a:rPr lang="uk-UA" sz="6000" b="1" i="1">
                <a:solidFill>
                  <a:srgbClr val="0070C0"/>
                </a:solidFill>
              </a:rPr>
              <a:t>р</a:t>
            </a:r>
            <a:r>
              <a:rPr lang="uk-UA" sz="6000" b="1" i="1">
                <a:solidFill>
                  <a:srgbClr val="FFC000"/>
                </a:solidFill>
              </a:rPr>
              <a:t>і</a:t>
            </a:r>
            <a:r>
              <a:rPr lang="uk-UA" sz="6000" b="1" i="1">
                <a:solidFill>
                  <a:srgbClr val="7030A0"/>
                </a:solidFill>
              </a:rPr>
              <a:t>в</a:t>
            </a:r>
            <a:r>
              <a:rPr lang="uk-UA" sz="6000" b="1" i="1">
                <a:solidFill>
                  <a:srgbClr val="0070C0"/>
                </a:solidFill>
              </a:rPr>
              <a:t>н</a:t>
            </a:r>
            <a:r>
              <a:rPr lang="uk-UA" sz="6000" b="1" i="1">
                <a:solidFill>
                  <a:srgbClr val="F40CE3"/>
                </a:solidFill>
              </a:rPr>
              <a:t>и</a:t>
            </a:r>
            <a:r>
              <a:rPr lang="uk-UA" sz="6000" b="1" i="1">
                <a:solidFill>
                  <a:srgbClr val="C00000"/>
                </a:solidFill>
              </a:rPr>
              <a:t>й</a:t>
            </a:r>
            <a:r>
              <a:rPr lang="uk-UA" sz="6000" b="1" i="1">
                <a:solidFill>
                  <a:srgbClr val="0070C0"/>
                </a:solidFill>
              </a:rPr>
              <a:t> </a:t>
            </a:r>
            <a:r>
              <a:rPr lang="uk-UA" sz="6000" b="1" i="1">
                <a:solidFill>
                  <a:srgbClr val="3DB20E"/>
                </a:solidFill>
              </a:rPr>
              <a:t>с</a:t>
            </a:r>
            <a:r>
              <a:rPr lang="uk-UA" sz="6000" b="1" i="1">
                <a:solidFill>
                  <a:srgbClr val="FF0000"/>
                </a:solidFill>
              </a:rPr>
              <a:t>в</a:t>
            </a:r>
            <a:r>
              <a:rPr lang="uk-UA" sz="6000" b="1" i="1">
                <a:solidFill>
                  <a:srgbClr val="0070C0"/>
                </a:solidFill>
              </a:rPr>
              <a:t>і</a:t>
            </a:r>
            <a:r>
              <a:rPr lang="uk-UA" sz="6000" b="1" i="1">
                <a:solidFill>
                  <a:srgbClr val="00B0F0"/>
                </a:solidFill>
              </a:rPr>
              <a:t>т </a:t>
            </a:r>
            <a:r>
              <a:rPr lang="uk-UA" sz="6000" b="1" i="1">
                <a:solidFill>
                  <a:srgbClr val="7030A0"/>
                </a:solidFill>
              </a:rPr>
              <a:t>е</a:t>
            </a:r>
            <a:r>
              <a:rPr lang="uk-UA" sz="6000" b="1" i="1">
                <a:solidFill>
                  <a:srgbClr val="FFC000"/>
                </a:solidFill>
              </a:rPr>
              <a:t>м</a:t>
            </a:r>
            <a:r>
              <a:rPr lang="uk-UA" sz="6000" b="1" i="1">
                <a:solidFill>
                  <a:srgbClr val="00B050"/>
                </a:solidFill>
              </a:rPr>
              <a:t>о</a:t>
            </a:r>
            <a:r>
              <a:rPr lang="uk-UA" sz="6000" b="1" i="1">
                <a:solidFill>
                  <a:srgbClr val="FF0000"/>
                </a:solidFill>
              </a:rPr>
              <a:t>ц</a:t>
            </a:r>
            <a:r>
              <a:rPr lang="uk-UA" sz="6000" b="1" i="1">
                <a:solidFill>
                  <a:srgbClr val="9B256B"/>
                </a:solidFill>
              </a:rPr>
              <a:t>і</a:t>
            </a:r>
            <a:r>
              <a:rPr lang="uk-UA" sz="6000" b="1" i="1">
                <a:solidFill>
                  <a:srgbClr val="0070C0"/>
                </a:solidFill>
              </a:rPr>
              <a:t>й</a:t>
            </a:r>
            <a:r>
              <a:rPr lang="uk-UA" altLang="ru-RU" sz="6000" b="1">
                <a:solidFill>
                  <a:srgbClr val="0070C0"/>
                </a:solidFill>
                <a:latin typeface="Monotype Corsiva" pitchFamily="66" charset="0"/>
              </a:rPr>
              <a:t>»</a:t>
            </a:r>
            <a:endParaRPr lang="ru-RU" altLang="ru-RU" sz="6000" b="1">
              <a:solidFill>
                <a:srgbClr val="0070C0"/>
              </a:solidFill>
              <a:latin typeface="Monotype Corsiva" pitchFamily="66" charset="0"/>
            </a:endParaRPr>
          </a:p>
          <a:p>
            <a:pPr algn="ctr" eaLnBrk="1" hangingPunct="1"/>
            <a:endParaRPr lang="ru-RU" altLang="ru-RU" sz="2800" b="1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42910" y="214290"/>
            <a:ext cx="4572000" cy="34295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714625" y="1071563"/>
            <a:ext cx="5172075" cy="155575"/>
          </a:xfrm>
        </p:spPr>
        <p:txBody>
          <a:bodyPr/>
          <a:lstStyle/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Самі мовчать, а нам допомагають почути тих, хто розмовляє 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8" y="3886200"/>
            <a:ext cx="3986212" cy="1143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076" name="Picture 4" descr="C:\Documents and Settings\ADMIN\Рабочий стол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286000"/>
            <a:ext cx="5618163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357313" y="1285875"/>
            <a:ext cx="6472237" cy="46038"/>
          </a:xfrm>
        </p:spPr>
        <p:txBody>
          <a:bodyPr/>
          <a:lstStyle/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Два брати через гору живуть і ніколи один до одного в гості не ходять </a:t>
            </a:r>
            <a:r>
              <a:rPr lang="uk-UA" sz="2800" b="1" i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 flipV="1">
            <a:off x="6143625" y="3643313"/>
            <a:ext cx="1328738" cy="10001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4100" name="Picture 4" descr="C:\Documents and Settings\ADMIN\Рабочий стол\5bf53c148bfe203be6300f8fd69c16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1714500"/>
            <a:ext cx="7620000" cy="448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 flipV="1">
            <a:off x="2071688" y="2500313"/>
            <a:ext cx="2214562" cy="928687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28625" y="571500"/>
            <a:ext cx="8229600" cy="142875"/>
          </a:xfrm>
        </p:spPr>
        <p:txBody>
          <a:bodyPr/>
          <a:lstStyle/>
          <a:p>
            <a:pPr algn="ctr"/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Завжди в роті, а не проковтнеш 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Documents and Settings\ADMIN\Рабочий стол\image_image_3737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271588"/>
            <a:ext cx="6738938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3214688" y="1785938"/>
            <a:ext cx="5243512" cy="727075"/>
          </a:xfrm>
        </p:spPr>
        <p:txBody>
          <a:bodyPr/>
          <a:lstStyle/>
          <a:p>
            <a:r>
              <a:rPr lang="uk-UA" sz="5400" b="1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5400" b="1" i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5400" b="1" i="1" smtClean="0">
                <a:latin typeface="Times New Roman" pitchFamily="18" charset="0"/>
                <a:cs typeface="Times New Roman" pitchFamily="18" charset="0"/>
              </a:rPr>
              <a:t>радість</a:t>
            </a:r>
            <a:r>
              <a:rPr lang="ru-RU" sz="5400" b="1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smtClean="0">
                <a:latin typeface="Times New Roman" pitchFamily="18" charset="0"/>
                <a:cs typeface="Times New Roman" pitchFamily="18" charset="0"/>
              </a:rPr>
            </a:br>
            <a:endParaRPr lang="ru-RU" sz="5400" smtClean="0"/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5" y="4429125"/>
            <a:ext cx="3000375" cy="828675"/>
          </a:xfrm>
        </p:spPr>
        <p:txBody>
          <a:bodyPr/>
          <a:lstStyle/>
          <a:p>
            <a:r>
              <a:rPr lang="uk-UA" sz="54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</a:t>
            </a:r>
            <a:endParaRPr lang="ru-RU" sz="5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14313" y="428625"/>
            <a:ext cx="3714750" cy="928688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285750" y="1857375"/>
            <a:ext cx="3643313" cy="928688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57188" y="3214688"/>
            <a:ext cx="3571875" cy="928687"/>
          </a:xfrm>
          <a:prstGeom prst="flowChartProcess">
            <a:avLst/>
          </a:prstGeom>
          <a:solidFill>
            <a:srgbClr val="3DB2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Блок-схема: процесс 7"/>
          <p:cNvSpPr/>
          <p:nvPr/>
        </p:nvSpPr>
        <p:spPr>
          <a:xfrm>
            <a:off x="357188" y="4429125"/>
            <a:ext cx="3571875" cy="928688"/>
          </a:xfrm>
          <a:prstGeom prst="flowChart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57188" y="5715000"/>
            <a:ext cx="3500437" cy="928688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177" name="Прямоугольник 9"/>
          <p:cNvSpPr>
            <a:spLocks noChangeArrowheads="1"/>
          </p:cNvSpPr>
          <p:nvPr/>
        </p:nvSpPr>
        <p:spPr bwMode="auto">
          <a:xfrm>
            <a:off x="4429125" y="428625"/>
            <a:ext cx="40719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 b="1" i="1">
                <a:latin typeface="Times New Roman" pitchFamily="18" charset="0"/>
                <a:cs typeface="Times New Roman" pitchFamily="18" charset="0"/>
              </a:rPr>
              <a:t>спокій</a:t>
            </a:r>
            <a:endParaRPr lang="ru-RU" sz="54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8" name="Rectangle 4"/>
          <p:cNvSpPr>
            <a:spLocks noChangeArrowheads="1"/>
          </p:cNvSpPr>
          <p:nvPr/>
        </p:nvSpPr>
        <p:spPr bwMode="auto">
          <a:xfrm>
            <a:off x="4357688" y="5715000"/>
            <a:ext cx="3929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sz="5400" b="1" i="1">
                <a:latin typeface="Times New Roman" pitchFamily="18" charset="0"/>
                <a:cs typeface="Times New Roman" pitchFamily="18" charset="0"/>
              </a:rPr>
              <a:t>злість</a:t>
            </a:r>
            <a:endParaRPr lang="ru-RU" sz="5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4071938" y="3286125"/>
            <a:ext cx="4857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sz="5400" b="1" i="1">
                <a:latin typeface="Times New Roman" pitchFamily="18" charset="0"/>
                <a:cs typeface="Times New Roman" pitchFamily="18" charset="0"/>
              </a:rPr>
              <a:t>доброта</a:t>
            </a:r>
            <a:endParaRPr lang="ru-RU" sz="5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80" name="Прямоугольник 11"/>
          <p:cNvSpPr>
            <a:spLocks noChangeArrowheads="1"/>
          </p:cNvSpPr>
          <p:nvPr/>
        </p:nvSpPr>
        <p:spPr bwMode="auto">
          <a:xfrm>
            <a:off x="4000500" y="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Вправа «Підбери цеглинку колір якої відповідає змісту речення»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282700"/>
          </a:xfrm>
        </p:spPr>
        <p:txBody>
          <a:bodyPr/>
          <a:lstStyle/>
          <a:p>
            <a:r>
              <a:rPr lang="uk-UA" altLang="ru-RU" sz="3200" dirty="0" smtClean="0">
                <a:latin typeface="Times New Roman" pitchFamily="18" charset="0"/>
                <a:cs typeface="Times New Roman" pitchFamily="18" charset="0"/>
              </a:rPr>
              <a:t>Коли нам сумно </a:t>
            </a:r>
            <a:endParaRPr lang="ru-RU" alt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285750" y="5429250"/>
            <a:ext cx="1714500" cy="928688"/>
          </a:xfrm>
          <a:prstGeom prst="flowChart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" name="Содержимое 5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48876" y="1157358"/>
            <a:ext cx="6555572" cy="52239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282700"/>
          </a:xfrm>
        </p:spPr>
        <p:txBody>
          <a:bodyPr/>
          <a:lstStyle/>
          <a:p>
            <a:r>
              <a:rPr lang="uk-UA" altLang="ru-RU" sz="3200" dirty="0" smtClean="0">
                <a:latin typeface="Times New Roman" pitchFamily="18" charset="0"/>
                <a:cs typeface="Times New Roman" pitchFamily="18" charset="0"/>
              </a:rPr>
              <a:t>Коли ми сердимось</a:t>
            </a:r>
            <a:endParaRPr lang="ru-RU" alt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357188" y="5715000"/>
            <a:ext cx="1714500" cy="928688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" name="Содержимое 5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1044977"/>
            <a:ext cx="6408712" cy="5552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82700"/>
          </a:xfrm>
        </p:spPr>
        <p:txBody>
          <a:bodyPr/>
          <a:lstStyle/>
          <a:p>
            <a:r>
              <a:rPr lang="uk-UA" altLang="ru-RU" sz="3200" dirty="0" smtClean="0">
                <a:latin typeface="Times New Roman" pitchFamily="18" charset="0"/>
                <a:cs typeface="Times New Roman" pitchFamily="18" charset="0"/>
              </a:rPr>
              <a:t>А коли ми радіємо </a:t>
            </a:r>
            <a:endParaRPr lang="ru-RU" alt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571500" y="5572125"/>
            <a:ext cx="1928813" cy="928688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" name="Содержимое 5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196752"/>
            <a:ext cx="6218691" cy="52675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latin typeface="Monotype Corsiva" pitchFamily="66" charset="0"/>
              </a:rPr>
              <a:t/>
            </a:r>
            <a:br>
              <a:rPr lang="en-US" b="1" i="1" dirty="0" smtClean="0">
                <a:latin typeface="Monotype Corsiva" pitchFamily="66" charset="0"/>
              </a:rPr>
            </a:br>
            <a:r>
              <a:rPr lang="en-US" b="1" i="1" dirty="0" smtClean="0">
                <a:latin typeface="Monotype Corsiva" pitchFamily="66" charset="0"/>
              </a:rPr>
              <a:t/>
            </a:r>
            <a:br>
              <a:rPr lang="en-US" b="1" i="1" dirty="0" smtClean="0">
                <a:latin typeface="Monotype Corsiva" pitchFamily="66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Коли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похмурі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хмари»…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1267" name="Picture 2" descr="C:\Documents and Settings\ADMIN\Рабочий стол\0841108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664" y="1196752"/>
            <a:ext cx="7131292" cy="5040560"/>
          </a:xfrm>
          <a:noFill/>
        </p:spPr>
      </p:pic>
      <p:sp>
        <p:nvSpPr>
          <p:cNvPr id="4" name="Блок-схема: процесс 3"/>
          <p:cNvSpPr/>
          <p:nvPr/>
        </p:nvSpPr>
        <p:spPr>
          <a:xfrm>
            <a:off x="214313" y="5715000"/>
            <a:ext cx="1714500" cy="928688"/>
          </a:xfrm>
          <a:prstGeom prst="flowChart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Коли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сонячний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день»…</a:t>
            </a:r>
            <a:r>
              <a:rPr lang="ru-RU" sz="3600" dirty="0" smtClean="0">
                <a:latin typeface="Monotype Corsiva" pitchFamily="66" charset="0"/>
              </a:rPr>
              <a:t/>
            </a:r>
            <a:br>
              <a:rPr lang="ru-RU" sz="3600" dirty="0" smtClean="0">
                <a:latin typeface="Monotype Corsiva" pitchFamily="66" charset="0"/>
              </a:rPr>
            </a:br>
            <a:endParaRPr lang="ru-RU" sz="3600" dirty="0" smtClean="0">
              <a:latin typeface="Monotype Corsiva" pitchFamily="66" charset="0"/>
            </a:endParaRPr>
          </a:p>
        </p:txBody>
      </p:sp>
      <p:pic>
        <p:nvPicPr>
          <p:cNvPr id="12291" name="Picture 1" descr="C:\Documents and Settings\ADMIN\Рабочий стол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87575" y="1357313"/>
            <a:ext cx="5024438" cy="4768850"/>
          </a:xfrm>
          <a:noFill/>
        </p:spPr>
      </p:pic>
      <p:sp>
        <p:nvSpPr>
          <p:cNvPr id="4" name="Блок-схема: процесс 3"/>
          <p:cNvSpPr/>
          <p:nvPr/>
        </p:nvSpPr>
        <p:spPr>
          <a:xfrm>
            <a:off x="285750" y="5643563"/>
            <a:ext cx="1928813" cy="928687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sz="3600" b="1" i="1" dirty="0" smtClean="0">
                <a:latin typeface="Monotype Corsiva" pitchFamily="66" charset="0"/>
              </a:rPr>
              <a:t/>
            </a:r>
            <a:br>
              <a:rPr lang="en-US" sz="3600" b="1" i="1" dirty="0" smtClean="0">
                <a:latin typeface="Monotype Corsiva" pitchFamily="66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Коли « мама заборонила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телефоні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…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2" descr="C:\Documents and Settings\ADMIN\Рабочий стол\unnamed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33197" y="1214439"/>
            <a:ext cx="7781639" cy="4878858"/>
          </a:xfrm>
          <a:noFill/>
        </p:spPr>
      </p:pic>
      <p:sp>
        <p:nvSpPr>
          <p:cNvPr id="4" name="Блок-схема: процесс 3"/>
          <p:cNvSpPr/>
          <p:nvPr/>
        </p:nvSpPr>
        <p:spPr>
          <a:xfrm>
            <a:off x="357188" y="5715000"/>
            <a:ext cx="1714500" cy="928688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Коли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чудова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веселка».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atin typeface="Monotype Corsiva" pitchFamily="66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4339" name="Picture 2" descr="C:\Documents and Settings\ADMIN\Рабочий стол\unnamed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5656" y="1124744"/>
            <a:ext cx="7215187" cy="5411787"/>
          </a:xfrm>
          <a:noFill/>
        </p:spPr>
      </p:pic>
      <p:sp>
        <p:nvSpPr>
          <p:cNvPr id="4" name="Блок-схема: процесс 3"/>
          <p:cNvSpPr/>
          <p:nvPr/>
        </p:nvSpPr>
        <p:spPr>
          <a:xfrm>
            <a:off x="285750" y="5643563"/>
            <a:ext cx="1928813" cy="928687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540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uk-UA" altLang="ru-RU" sz="540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uk-UA" altLang="ru-RU" sz="5400" smtClean="0">
                <a:solidFill>
                  <a:srgbClr val="002060"/>
                </a:solidFill>
                <a:latin typeface="Comic Sans MS" pitchFamily="66" charset="0"/>
              </a:rPr>
              <a:t>1.Казка</a:t>
            </a:r>
            <a:br>
              <a:rPr lang="uk-UA" altLang="ru-RU" sz="540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uk-UA" altLang="ru-RU" sz="5400" smtClean="0">
                <a:solidFill>
                  <a:srgbClr val="002060"/>
                </a:solidFill>
                <a:latin typeface="Comic Sans MS" pitchFamily="66" charset="0"/>
              </a:rPr>
              <a:t> «Слоненя із кульками»</a:t>
            </a:r>
            <a:endParaRPr lang="ru-RU" altLang="ru-RU" sz="540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5288" y="5476875"/>
            <a:ext cx="7345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altLang="ru-RU" sz="2800" b="1" i="1">
                <a:solidFill>
                  <a:srgbClr val="C00000"/>
                </a:solidFill>
                <a:latin typeface="Comic Sans MS" pitchFamily="66" charset="0"/>
              </a:rPr>
              <a:t>          </a:t>
            </a:r>
            <a:endParaRPr lang="uk-UA" altLang="ru-RU" sz="4400" b="1" i="1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5364" name="Прямоугольник 7"/>
          <p:cNvSpPr>
            <a:spLocks noChangeArrowheads="1"/>
          </p:cNvSpPr>
          <p:nvPr/>
        </p:nvSpPr>
        <p:spPr bwMode="auto">
          <a:xfrm>
            <a:off x="684213" y="2967038"/>
            <a:ext cx="611981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uk-UA" altLang="ru-RU" sz="2800" b="1">
              <a:solidFill>
                <a:srgbClr val="0000FF"/>
              </a:solidFill>
            </a:endParaRPr>
          </a:p>
          <a:p>
            <a:pPr algn="ctr" eaLnBrk="1" hangingPunct="1"/>
            <a:endParaRPr lang="uk-UA" altLang="ru-RU" sz="2800" b="1">
              <a:solidFill>
                <a:srgbClr val="0000FF"/>
              </a:solidFill>
            </a:endParaRPr>
          </a:p>
          <a:p>
            <a:pPr algn="ctr" eaLnBrk="1" hangingPunct="1"/>
            <a:r>
              <a:rPr lang="uk-UA" altLang="ru-RU" sz="2800" b="1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/>
          <a:srcRect l="36785" t="17557" r="51932" b="65709"/>
          <a:stretch/>
        </p:blipFill>
        <p:spPr>
          <a:xfrm>
            <a:off x="1619250" y="2138363"/>
            <a:ext cx="6073775" cy="373856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714500" y="5929313"/>
            <a:ext cx="6740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buFontTx/>
              <a:buChar char="•"/>
            </a:pPr>
            <a:r>
              <a:rPr lang="ru-RU" sz="2000" b="1" i="1">
                <a:latin typeface="Times New Roman" pitchFamily="18" charset="0"/>
                <a:cs typeface="Times New Roman" pitchFamily="18" charset="0"/>
              </a:rPr>
              <a:t>Жив був слоник – Слоненя.</a:t>
            </a:r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 Він був радісним та веселим </a:t>
            </a:r>
            <a:r>
              <a:rPr lang="uk-UA" sz="1600" b="1" i="1">
                <a:latin typeface="Calibri" pitchFamily="34" charset="0"/>
                <a:cs typeface="Times New Roman" pitchFamily="18" charset="0"/>
              </a:rPr>
              <a:t>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/>
          <p:cNvPicPr>
            <a:picLocks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53063" y="1428750"/>
            <a:ext cx="3690937" cy="4286250"/>
          </a:xfrm>
          <a:noFill/>
        </p:spPr>
      </p:pic>
      <p:pic>
        <p:nvPicPr>
          <p:cNvPr id="9219" name="Рисунок 3"/>
          <p:cNvPicPr>
            <a:picLocks noChangeAspect="1"/>
          </p:cNvPicPr>
          <p:nvPr/>
        </p:nvPicPr>
        <p:blipFill>
          <a:blip r:embed="rId3" cstate="print"/>
          <a:srcRect l="74170" t="10701" r="1904" b="61288"/>
          <a:stretch>
            <a:fillRect/>
          </a:stretch>
        </p:blipFill>
        <p:spPr bwMode="auto">
          <a:xfrm>
            <a:off x="0" y="1571625"/>
            <a:ext cx="5614988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28688" y="5357813"/>
            <a:ext cx="75009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В нього були люблячі тато – Слон, і мама – Слониха.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Вони всі разом часто ходили гуляти в парк. І одного разу наше Слоненя побачило дуже гарну кульку. Він попросив тата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і маму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купити йому цю кульку.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/>
          <p:cNvPicPr>
            <a:picLocks noChangeAspect="1"/>
          </p:cNvPicPr>
          <p:nvPr>
            <p:ph/>
          </p:nvPr>
        </p:nvPicPr>
        <p:blipFill>
          <a:blip r:embed="rId2" cstate="print"/>
          <a:srcRect l="30028" t="4204" r="48619" b="65190"/>
          <a:stretch>
            <a:fillRect/>
          </a:stretch>
        </p:blipFill>
        <p:spPr>
          <a:xfrm>
            <a:off x="1691680" y="620688"/>
            <a:ext cx="6624736" cy="4876825"/>
          </a:xfr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14313" y="-142657"/>
            <a:ext cx="23115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uk-UA" sz="1600" b="1" i="1" dirty="0">
                <a:latin typeface="Calibri" pitchFamily="34" charset="0"/>
                <a:cs typeface="Times New Roman" pitchFamily="18" charset="0"/>
              </a:rPr>
              <a:t> </a:t>
            </a:r>
            <a:endParaRPr lang="uk-UA" sz="1600" dirty="0"/>
          </a:p>
          <a:p>
            <a:endParaRPr lang="uk-UA" sz="5400" dirty="0"/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1979712" y="5643562"/>
            <a:ext cx="54726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І батьки йому купили. Як ви гадаєте, що ви відчував наш слоник?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appy simley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11350" y="1125538"/>
            <a:ext cx="5901262" cy="496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297"/>
            <a:ext cx="184731" cy="923330"/>
          </a:xfrm>
          <a:noFill/>
        </p:spPr>
        <p:txBody>
          <a:bodyPr wrap="none">
            <a:spAutoFit/>
          </a:bodyPr>
          <a:lstStyle/>
          <a:p>
            <a:pPr algn="l"/>
            <a:endParaRPr lang="ru-RU" sz="5400" dirty="0" smtClean="0">
              <a:latin typeface="Arial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3275856" y="421271"/>
            <a:ext cx="30820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Правильно, радість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4"/>
          <p:cNvSpPr>
            <a:spLocks noChangeArrowheads="1"/>
          </p:cNvSpPr>
          <p:nvPr/>
        </p:nvSpPr>
        <p:spPr bwMode="auto">
          <a:xfrm>
            <a:off x="0" y="0"/>
            <a:ext cx="714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5400" dirty="0"/>
          </a:p>
          <a:p>
            <a:pPr>
              <a:buFontTx/>
              <a:buChar char="•"/>
            </a:pPr>
            <a:endParaRPr lang="ru-RU" dirty="0"/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1428750" y="5929313"/>
            <a:ext cx="5715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Але через деякий час наш слоник захотів ще і зелену кульку, батьки знову йому купили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2" cstate="print"/>
          <a:srcRect l="25304" t="4712" r="48036" b="58276"/>
          <a:stretch>
            <a:fillRect/>
          </a:stretch>
        </p:blipFill>
        <p:spPr bwMode="auto">
          <a:xfrm>
            <a:off x="1403648" y="332656"/>
            <a:ext cx="6599635" cy="552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Содержимое 7"/>
          <p:cNvSpPr>
            <a:spLocks noGrp="1"/>
          </p:cNvSpPr>
          <p:nvPr>
            <p:ph/>
          </p:nvPr>
        </p:nvSpPr>
        <p:spPr>
          <a:xfrm>
            <a:off x="500063" y="-285750"/>
            <a:ext cx="1071562" cy="285750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Grp="1" noChangeAspect="1"/>
          </p:cNvPicPr>
          <p:nvPr>
            <p:ph/>
          </p:nvPr>
        </p:nvPicPr>
        <p:blipFill>
          <a:blip r:embed="rId2" cstate="print"/>
          <a:srcRect l="25165" t="238" r="49573" b="63161"/>
          <a:stretch>
            <a:fillRect/>
          </a:stretch>
        </p:blipFill>
        <p:spPr>
          <a:xfrm>
            <a:off x="1143000" y="428625"/>
            <a:ext cx="6215063" cy="5259388"/>
          </a:xfrm>
          <a:noFill/>
        </p:spPr>
      </p:pic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2000250" y="5643563"/>
            <a:ext cx="5072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Потім він захотів і червону, і синю. І батьки знову купили йому кульки. 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Grp="1" noChangeAspect="1"/>
          </p:cNvPicPr>
          <p:nvPr>
            <p:ph/>
          </p:nvPr>
        </p:nvPicPr>
        <p:blipFill>
          <a:blip r:embed="rId2" cstate="print"/>
          <a:srcRect l="32625" t="64088" r="50444" b="8221"/>
          <a:stretch>
            <a:fillRect/>
          </a:stretch>
        </p:blipFill>
        <p:spPr>
          <a:xfrm>
            <a:off x="1928813" y="357188"/>
            <a:ext cx="5857875" cy="4845050"/>
          </a:xfrm>
          <a:noFill/>
        </p:spPr>
      </p:pic>
      <p:sp>
        <p:nvSpPr>
          <p:cNvPr id="21507" name="Прямоугольник 5"/>
          <p:cNvSpPr>
            <a:spLocks noChangeArrowheads="1"/>
          </p:cNvSpPr>
          <p:nvPr/>
        </p:nvSpPr>
        <p:spPr bwMode="auto">
          <a:xfrm>
            <a:off x="1928813" y="5214938"/>
            <a:ext cx="5857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Через деякий час наш слоник захотів іще більше , але тато з мамою йому відмовили, бо в них вже не було грошей на кульки.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009650"/>
          </a:xfrm>
        </p:spPr>
        <p:txBody>
          <a:bodyPr/>
          <a:lstStyle/>
          <a:p>
            <a:pPr eaLnBrk="1" hangingPunct="1"/>
            <a:r>
              <a:rPr lang="uk-UA" altLang="ru-RU" sz="6600" b="1" smtClean="0">
                <a:solidFill>
                  <a:srgbClr val="FF0000"/>
                </a:solidFill>
              </a:rPr>
              <a:t>Злість, гнів</a:t>
            </a:r>
            <a:endParaRPr lang="ru-RU" altLang="ru-RU" sz="6600" b="1" smtClean="0">
              <a:solidFill>
                <a:srgbClr val="FF0000"/>
              </a:solidFill>
            </a:endParaRPr>
          </a:p>
        </p:txBody>
      </p:sp>
      <p:pic>
        <p:nvPicPr>
          <p:cNvPr id="22531" name="Picture 2" descr="ang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1143000"/>
            <a:ext cx="6237287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Прямоугольник 9"/>
          <p:cNvSpPr>
            <a:spLocks noChangeArrowheads="1"/>
          </p:cNvSpPr>
          <p:nvPr/>
        </p:nvSpPr>
        <p:spPr bwMode="auto">
          <a:xfrm>
            <a:off x="1214438" y="6215063"/>
            <a:ext cx="7072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Як ви гадаєте , що відчував наш слоник?</a:t>
            </a:r>
            <a:r>
              <a:rPr lang="uk-UA" sz="2000" b="1" i="1"/>
              <a:t> </a:t>
            </a:r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Так, злість та гнів.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F:\слоненя - копия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 l="64877" t="7278" r="790" b="39810"/>
          <a:stretch>
            <a:fillRect/>
          </a:stretch>
        </p:blipFill>
        <p:spPr>
          <a:xfrm>
            <a:off x="1785938" y="214313"/>
            <a:ext cx="6127750" cy="5514975"/>
          </a:xfr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14375" y="5357813"/>
            <a:ext cx="80724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І тоді батьки купили слоникові кульок стільки він захотів. Але для цього батькам довелося більше працювати на роботі, щоб заробити гроші на кульки. І вони вже більше не ходили в парк гуляти. 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eaLnBrk="1" hangingPunct="1"/>
            <a:r>
              <a:rPr lang="uk-UA" altLang="ru-RU" sz="6600" smtClean="0">
                <a:solidFill>
                  <a:srgbClr val="FF0000"/>
                </a:solidFill>
              </a:rPr>
              <a:t>Сум</a:t>
            </a:r>
            <a:endParaRPr lang="ru-RU" altLang="ru-RU" sz="6600" smtClean="0">
              <a:solidFill>
                <a:srgbClr val="FF0000"/>
              </a:solidFill>
            </a:endParaRPr>
          </a:p>
        </p:txBody>
      </p:sp>
      <p:pic>
        <p:nvPicPr>
          <p:cNvPr id="24579" name="Picture 2" descr="bore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1214438"/>
            <a:ext cx="514985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>
            <a:off x="0" y="5929313"/>
            <a:ext cx="8858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Як ви гадаєте, що зараз відчуває наш слоник? Правильно, сум. А чому він сумує, адже в нього вже стільки кульок скільки він хотів?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l="63195" t="7768" r="5658" b="32973"/>
          <a:stretch/>
        </p:blipFill>
        <p:spPr>
          <a:xfrm>
            <a:off x="0" y="0"/>
            <a:ext cx="9278288" cy="6447528"/>
          </a:xfrm>
          <a:prstGeom prst="cloud">
            <a:avLst/>
          </a:prstGeom>
        </p:spPr>
      </p:pic>
      <p:pic>
        <p:nvPicPr>
          <p:cNvPr id="25603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3650" y="5084763"/>
            <a:ext cx="1671638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142875" y="142875"/>
            <a:ext cx="428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 b="1" i="1">
                <a:latin typeface="Calibri" pitchFamily="34" charset="0"/>
                <a:cs typeface="Times New Roman" pitchFamily="18" charset="0"/>
              </a:rPr>
              <a:t>9</a:t>
            </a:r>
            <a:endParaRPr lang="ru-RU" sz="5400"/>
          </a:p>
        </p:txBody>
      </p:sp>
      <p:sp>
        <p:nvSpPr>
          <p:cNvPr id="25605" name="Прямоугольник 4"/>
          <p:cNvSpPr>
            <a:spLocks noChangeArrowheads="1"/>
          </p:cNvSpPr>
          <p:nvPr/>
        </p:nvSpPr>
        <p:spPr bwMode="auto">
          <a:xfrm>
            <a:off x="5286375" y="4429125"/>
            <a:ext cx="385762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І от одного дня наш слоник взяв усі кульки і вийшов на подвір’я, але подув вітерець і кульки разом з слоником почали підійматися в повітря, все вище і вище. Що відчував наш слоник?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carde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500" y="142875"/>
            <a:ext cx="5860010" cy="523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7"/>
          <p:cNvSpPr>
            <a:spLocks noGrp="1" noChangeArrowheads="1"/>
          </p:cNvSpPr>
          <p:nvPr>
            <p:ph type="title"/>
          </p:nvPr>
        </p:nvSpPr>
        <p:spPr>
          <a:xfrm>
            <a:off x="1500188" y="5572125"/>
            <a:ext cx="6429375" cy="1016000"/>
          </a:xfrm>
          <a:noFill/>
        </p:spPr>
        <p:txBody>
          <a:bodyPr>
            <a:spAutoFit/>
          </a:bodyPr>
          <a:lstStyle/>
          <a:p>
            <a:pPr indent="450850" algn="l"/>
            <a:r>
              <a:rPr lang="uk-UA" sz="2000" b="1" i="1" smtClean="0">
                <a:latin typeface="Times New Roman" pitchFamily="18" charset="0"/>
                <a:cs typeface="Times New Roman" pitchFamily="18" charset="0"/>
              </a:rPr>
              <a:t>Правильно йому було страшно. Він злякався, що зараз підійметься дуже високо і кудись полетить і більше не побачить своїх батьків.</a:t>
            </a:r>
            <a:endParaRPr lang="uk-UA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rcRect l="9232" t="14285" r="13846" b="15584"/>
          <a:stretch>
            <a:fillRect/>
          </a:stretch>
        </p:blipFill>
        <p:spPr bwMode="auto">
          <a:xfrm>
            <a:off x="428625" y="1357313"/>
            <a:ext cx="2965450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14313"/>
            <a:ext cx="35829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285750"/>
            <a:ext cx="114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uk-UA" sz="5400" b="1" i="1">
                <a:latin typeface="Calibri" pitchFamily="34" charset="0"/>
                <a:cs typeface="Times New Roman" pitchFamily="18" charset="0"/>
              </a:rPr>
              <a:t>11</a:t>
            </a:r>
            <a:endParaRPr lang="ru-RU" sz="5400"/>
          </a:p>
          <a:p>
            <a:endParaRPr lang="ru-RU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71500" y="4929188"/>
            <a:ext cx="8572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Тоді наш слоник відпустив кульки і сам спустився на траву, а кульки полетіли в небо. Наш слоник сів на траві і задумався. Як ви гадаєте про що? Правильно, про те що він дуже багато вимагав у батьків , а зараз коли кульки полетіли і їх у нього більше не було йому не так страшно і жаль, адже з ним його батьки. Як ви думаєте, як стало слонику?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t="26597" r="34878"/>
          <a:stretch/>
        </p:blipFill>
        <p:spPr>
          <a:xfrm>
            <a:off x="2555776" y="1196752"/>
            <a:ext cx="4537723" cy="4773760"/>
          </a:xfrm>
          <a:prstGeom prst="ellipse">
            <a:avLst/>
          </a:prstGeom>
        </p:spPr>
      </p:pic>
      <p:sp>
        <p:nvSpPr>
          <p:cNvPr id="2867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914400" y="260648"/>
            <a:ext cx="8229600" cy="1143000"/>
          </a:xfrm>
        </p:spPr>
        <p:txBody>
          <a:bodyPr/>
          <a:lstStyle/>
          <a:p>
            <a:r>
              <a:rPr lang="ru-RU" altLang="ru-RU" dirty="0" smtClean="0">
                <a:solidFill>
                  <a:srgbClr val="FF0000"/>
                </a:solidFill>
              </a:rPr>
              <a:t>Сором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286000" y="5929313"/>
            <a:ext cx="4373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Правильно, йому стало соромно.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/>
          <p:cNvPicPr>
            <a:picLocks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53063" y="1357313"/>
            <a:ext cx="3690937" cy="4286250"/>
          </a:xfrm>
          <a:noFill/>
        </p:spPr>
      </p:pic>
      <p:pic>
        <p:nvPicPr>
          <p:cNvPr id="9219" name="Рисунок 3"/>
          <p:cNvPicPr>
            <a:picLocks noChangeAspect="1"/>
          </p:cNvPicPr>
          <p:nvPr/>
        </p:nvPicPr>
        <p:blipFill>
          <a:blip r:embed="rId3" cstate="print"/>
          <a:srcRect l="74170" t="10701" r="1904" b="61288"/>
          <a:stretch>
            <a:fillRect/>
          </a:stretch>
        </p:blipFill>
        <p:spPr bwMode="auto">
          <a:xfrm>
            <a:off x="0" y="1500188"/>
            <a:ext cx="5614988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Прямоугольник 4"/>
          <p:cNvSpPr>
            <a:spLocks noChangeArrowheads="1"/>
          </p:cNvSpPr>
          <p:nvPr/>
        </p:nvSpPr>
        <p:spPr bwMode="auto">
          <a:xfrm>
            <a:off x="2286000" y="2690813"/>
            <a:ext cx="642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latin typeface="Calibri" pitchFamily="34" charset="0"/>
                <a:cs typeface="Times New Roman" pitchFamily="18" charset="0"/>
              </a:rPr>
              <a:t> </a:t>
            </a:r>
            <a:endParaRPr lang="ru-RU" sz="900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557212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uk-UA" sz="2000" b="1" i="1">
                <a:latin typeface="Times New Roman" pitchFamily="18" charset="0"/>
                <a:cs typeface="Times New Roman" pitchFamily="18" charset="0"/>
              </a:rPr>
              <a:t>Після цього він пішов до тата і мами і попросив пробачення. І батьки його пробачили. З тих пір вони знову ходять гуляти в парк, як і раніше.</a:t>
            </a:r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458</Words>
  <Application>Microsoft Office PowerPoint</Application>
  <PresentationFormat>Экран (4:3)</PresentationFormat>
  <Paragraphs>46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Monotype Corsiva</vt:lpstr>
      <vt:lpstr>Times New Roman</vt:lpstr>
      <vt:lpstr>Comic Sans MS</vt:lpstr>
      <vt:lpstr>Тема Office</vt:lpstr>
      <vt:lpstr>Слайд 1</vt:lpstr>
      <vt:lpstr>Самі мовчать, а нам допомагають почути тих, хто розмовляє </vt:lpstr>
      <vt:lpstr>Два брати через гору живуть і ніколи один до одного в гості не ходять . </vt:lpstr>
      <vt:lpstr>Слайд 4</vt:lpstr>
      <vt:lpstr> радість </vt:lpstr>
      <vt:lpstr>Коли нам сумно </vt:lpstr>
      <vt:lpstr>Коли ми сердимось</vt:lpstr>
      <vt:lpstr>А коли ми радіємо </vt:lpstr>
      <vt:lpstr>  Коли «похмурі хмари»…  </vt:lpstr>
      <vt:lpstr> Коли «сонячний день»… </vt:lpstr>
      <vt:lpstr> Коли « мама заборонила грати на телефоні…  </vt:lpstr>
      <vt:lpstr>  Коли «чудова веселка».   </vt:lpstr>
      <vt:lpstr> 1.Казка  «Слоненя із кульками»</vt:lpstr>
      <vt:lpstr>Слайд 14</vt:lpstr>
      <vt:lpstr>Слайд 15</vt:lpstr>
      <vt:lpstr>Слайд 16</vt:lpstr>
      <vt:lpstr>Слайд 17</vt:lpstr>
      <vt:lpstr>Слайд 18</vt:lpstr>
      <vt:lpstr>Слайд 19</vt:lpstr>
      <vt:lpstr>Злість, гнів</vt:lpstr>
      <vt:lpstr>Слайд 21</vt:lpstr>
      <vt:lpstr>Сум</vt:lpstr>
      <vt:lpstr>Слайд 23</vt:lpstr>
      <vt:lpstr>Правильно йому було страшно. Він злякався, що зараз підійметься дуже високо і кудись полетить і більше не побачить своїх батьків.</vt:lpstr>
      <vt:lpstr>Слайд 25</vt:lpstr>
      <vt:lpstr>Сором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Пользователь Windows</cp:lastModifiedBy>
  <cp:revision>107</cp:revision>
  <dcterms:modified xsi:type="dcterms:W3CDTF">2024-02-12T16:46:51Z</dcterms:modified>
</cp:coreProperties>
</file>